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2850"/>
  <p:notesSz cx="10693400" cy="75628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44"/>
    <p:restoredTop sz="90439" autoAdjust="0"/>
  </p:normalViewPr>
  <p:slideViewPr>
    <p:cSldViewPr>
      <p:cViewPr varScale="1">
        <p:scale>
          <a:sx n="91" d="100"/>
          <a:sy n="91" d="100"/>
        </p:scale>
        <p:origin x="135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92D04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92D04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92D04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94195" y="428244"/>
            <a:ext cx="10005060" cy="525145"/>
          </a:xfrm>
          <a:custGeom>
            <a:avLst/>
            <a:gdLst/>
            <a:ahLst/>
            <a:cxnLst/>
            <a:rect l="l" t="t" r="r" b="b"/>
            <a:pathLst>
              <a:path w="10005060" h="525144">
                <a:moveTo>
                  <a:pt x="10005060" y="522732"/>
                </a:moveTo>
                <a:lnTo>
                  <a:pt x="10005060" y="2286"/>
                </a:lnTo>
                <a:lnTo>
                  <a:pt x="10002774" y="0"/>
                </a:lnTo>
                <a:lnTo>
                  <a:pt x="2285" y="0"/>
                </a:lnTo>
                <a:lnTo>
                  <a:pt x="0" y="2286"/>
                </a:lnTo>
                <a:lnTo>
                  <a:pt x="0" y="522732"/>
                </a:lnTo>
                <a:lnTo>
                  <a:pt x="2286" y="525018"/>
                </a:lnTo>
                <a:lnTo>
                  <a:pt x="5333" y="525018"/>
                </a:lnTo>
                <a:lnTo>
                  <a:pt x="5334" y="9906"/>
                </a:lnTo>
                <a:lnTo>
                  <a:pt x="9906" y="5334"/>
                </a:lnTo>
                <a:lnTo>
                  <a:pt x="9905" y="9906"/>
                </a:lnTo>
                <a:lnTo>
                  <a:pt x="9995153" y="9906"/>
                </a:lnTo>
                <a:lnTo>
                  <a:pt x="9995153" y="5333"/>
                </a:lnTo>
                <a:lnTo>
                  <a:pt x="9999726" y="9906"/>
                </a:lnTo>
                <a:lnTo>
                  <a:pt x="9999726" y="525018"/>
                </a:lnTo>
                <a:lnTo>
                  <a:pt x="10002774" y="525018"/>
                </a:lnTo>
                <a:lnTo>
                  <a:pt x="10005060" y="522732"/>
                </a:lnTo>
                <a:close/>
              </a:path>
              <a:path w="10005060" h="525144">
                <a:moveTo>
                  <a:pt x="9906" y="9906"/>
                </a:moveTo>
                <a:lnTo>
                  <a:pt x="9906" y="5334"/>
                </a:lnTo>
                <a:lnTo>
                  <a:pt x="5334" y="9906"/>
                </a:lnTo>
                <a:lnTo>
                  <a:pt x="9906" y="9906"/>
                </a:lnTo>
                <a:close/>
              </a:path>
              <a:path w="10005060" h="525144">
                <a:moveTo>
                  <a:pt x="9906" y="515112"/>
                </a:moveTo>
                <a:lnTo>
                  <a:pt x="9906" y="9906"/>
                </a:lnTo>
                <a:lnTo>
                  <a:pt x="5334" y="9906"/>
                </a:lnTo>
                <a:lnTo>
                  <a:pt x="5334" y="515112"/>
                </a:lnTo>
                <a:lnTo>
                  <a:pt x="9906" y="515112"/>
                </a:lnTo>
                <a:close/>
              </a:path>
              <a:path w="10005060" h="525144">
                <a:moveTo>
                  <a:pt x="9999726" y="515112"/>
                </a:moveTo>
                <a:lnTo>
                  <a:pt x="5334" y="515112"/>
                </a:lnTo>
                <a:lnTo>
                  <a:pt x="9906" y="519684"/>
                </a:lnTo>
                <a:lnTo>
                  <a:pt x="9906" y="525018"/>
                </a:lnTo>
                <a:lnTo>
                  <a:pt x="9995153" y="525018"/>
                </a:lnTo>
                <a:lnTo>
                  <a:pt x="9995153" y="519684"/>
                </a:lnTo>
                <a:lnTo>
                  <a:pt x="9999726" y="515112"/>
                </a:lnTo>
                <a:close/>
              </a:path>
              <a:path w="10005060" h="525144">
                <a:moveTo>
                  <a:pt x="9906" y="525018"/>
                </a:moveTo>
                <a:lnTo>
                  <a:pt x="9906" y="519684"/>
                </a:lnTo>
                <a:lnTo>
                  <a:pt x="5334" y="515112"/>
                </a:lnTo>
                <a:lnTo>
                  <a:pt x="5333" y="525018"/>
                </a:lnTo>
                <a:lnTo>
                  <a:pt x="9906" y="525018"/>
                </a:lnTo>
                <a:close/>
              </a:path>
              <a:path w="10005060" h="525144">
                <a:moveTo>
                  <a:pt x="9999726" y="9906"/>
                </a:moveTo>
                <a:lnTo>
                  <a:pt x="9995153" y="5333"/>
                </a:lnTo>
                <a:lnTo>
                  <a:pt x="9995153" y="9906"/>
                </a:lnTo>
                <a:lnTo>
                  <a:pt x="9999726" y="9906"/>
                </a:lnTo>
                <a:close/>
              </a:path>
              <a:path w="10005060" h="525144">
                <a:moveTo>
                  <a:pt x="9999726" y="515112"/>
                </a:moveTo>
                <a:lnTo>
                  <a:pt x="9999726" y="9906"/>
                </a:lnTo>
                <a:lnTo>
                  <a:pt x="9995153" y="9906"/>
                </a:lnTo>
                <a:lnTo>
                  <a:pt x="9995153" y="515112"/>
                </a:lnTo>
                <a:lnTo>
                  <a:pt x="9999726" y="515112"/>
                </a:lnTo>
                <a:close/>
              </a:path>
              <a:path w="10005060" h="525144">
                <a:moveTo>
                  <a:pt x="9999726" y="525018"/>
                </a:moveTo>
                <a:lnTo>
                  <a:pt x="9999726" y="515112"/>
                </a:lnTo>
                <a:lnTo>
                  <a:pt x="9995153" y="519684"/>
                </a:lnTo>
                <a:lnTo>
                  <a:pt x="9995153" y="525018"/>
                </a:lnTo>
                <a:lnTo>
                  <a:pt x="9999726" y="525018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6069" y="447550"/>
            <a:ext cx="5621261" cy="43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92D04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hdphoto" Target="../media/hdphoto6.wdp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9" Type="http://schemas.microsoft.com/office/2007/relationships/hdphoto" Target="../media/hdphoto19.wdp"/><Relationship Id="rId21" Type="http://schemas.microsoft.com/office/2007/relationships/hdphoto" Target="../media/hdphoto10.wdp"/><Relationship Id="rId34" Type="http://schemas.openxmlformats.org/officeDocument/2006/relationships/image" Target="../media/image17.png"/><Relationship Id="rId42" Type="http://schemas.openxmlformats.org/officeDocument/2006/relationships/image" Target="../media/image21.png"/><Relationship Id="rId47" Type="http://schemas.microsoft.com/office/2007/relationships/hdphoto" Target="../media/hdphoto22.wdp"/><Relationship Id="rId50" Type="http://schemas.openxmlformats.org/officeDocument/2006/relationships/image" Target="../media/image26.png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9" Type="http://schemas.microsoft.com/office/2007/relationships/hdphoto" Target="../media/hdphoto14.wdp"/><Relationship Id="rId11" Type="http://schemas.microsoft.com/office/2007/relationships/hdphoto" Target="../media/hdphoto5.wdp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37" Type="http://schemas.microsoft.com/office/2007/relationships/hdphoto" Target="../media/hdphoto18.wdp"/><Relationship Id="rId40" Type="http://schemas.openxmlformats.org/officeDocument/2006/relationships/image" Target="../media/image20.png"/><Relationship Id="rId45" Type="http://schemas.openxmlformats.org/officeDocument/2006/relationships/image" Target="../media/image23.jpg"/><Relationship Id="rId53" Type="http://schemas.microsoft.com/office/2007/relationships/hdphoto" Target="../media/hdphoto2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19" Type="http://schemas.microsoft.com/office/2007/relationships/hdphoto" Target="../media/hdphoto9.wdp"/><Relationship Id="rId31" Type="http://schemas.microsoft.com/office/2007/relationships/hdphoto" Target="../media/hdphoto15.wdp"/><Relationship Id="rId44" Type="http://schemas.openxmlformats.org/officeDocument/2006/relationships/image" Target="../media/image22.jpg"/><Relationship Id="rId52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microsoft.com/office/2007/relationships/hdphoto" Target="../media/hdphoto13.wdp"/><Relationship Id="rId30" Type="http://schemas.openxmlformats.org/officeDocument/2006/relationships/image" Target="../media/image15.png"/><Relationship Id="rId35" Type="http://schemas.microsoft.com/office/2007/relationships/hdphoto" Target="../media/hdphoto17.wdp"/><Relationship Id="rId43" Type="http://schemas.microsoft.com/office/2007/relationships/hdphoto" Target="../media/hdphoto21.wdp"/><Relationship Id="rId48" Type="http://schemas.openxmlformats.org/officeDocument/2006/relationships/image" Target="../media/image25.png"/><Relationship Id="rId8" Type="http://schemas.openxmlformats.org/officeDocument/2006/relationships/image" Target="../media/image4.png"/><Relationship Id="rId51" Type="http://schemas.microsoft.com/office/2007/relationships/hdphoto" Target="../media/hdphoto24.wdp"/><Relationship Id="rId3" Type="http://schemas.microsoft.com/office/2007/relationships/hdphoto" Target="../media/hdphoto1.wdp"/><Relationship Id="rId12" Type="http://schemas.openxmlformats.org/officeDocument/2006/relationships/image" Target="../media/image6.png"/><Relationship Id="rId17" Type="http://schemas.microsoft.com/office/2007/relationships/hdphoto" Target="../media/hdphoto8.wdp"/><Relationship Id="rId25" Type="http://schemas.microsoft.com/office/2007/relationships/hdphoto" Target="../media/hdphoto12.wdp"/><Relationship Id="rId33" Type="http://schemas.microsoft.com/office/2007/relationships/hdphoto" Target="../media/hdphoto16.wdp"/><Relationship Id="rId38" Type="http://schemas.openxmlformats.org/officeDocument/2006/relationships/image" Target="../media/image19.png"/><Relationship Id="rId46" Type="http://schemas.openxmlformats.org/officeDocument/2006/relationships/image" Target="../media/image24.png"/><Relationship Id="rId20" Type="http://schemas.openxmlformats.org/officeDocument/2006/relationships/image" Target="../media/image10.png"/><Relationship Id="rId41" Type="http://schemas.microsoft.com/office/2007/relationships/hdphoto" Target="../media/hdphoto20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5" Type="http://schemas.microsoft.com/office/2007/relationships/hdphoto" Target="../media/hdphoto7.wdp"/><Relationship Id="rId23" Type="http://schemas.microsoft.com/office/2007/relationships/hdphoto" Target="../media/hdphoto11.wdp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49" Type="http://schemas.microsoft.com/office/2007/relationships/hdphoto" Target="../media/hdphoto2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6069" y="447550"/>
            <a:ext cx="532066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DER </a:t>
            </a:r>
            <a:r>
              <a:rPr spc="-5" dirty="0"/>
              <a:t>GENIE CIVIL </a:t>
            </a:r>
            <a:r>
              <a:rPr dirty="0"/>
              <a:t>ET</a:t>
            </a:r>
            <a:r>
              <a:rPr spc="-75" dirty="0"/>
              <a:t> </a:t>
            </a:r>
            <a:r>
              <a:rPr spc="-10" dirty="0"/>
              <a:t>ENVIRONNEMENT</a:t>
            </a:r>
          </a:p>
        </p:txBody>
      </p:sp>
      <p:sp>
        <p:nvSpPr>
          <p:cNvPr id="3" name="object 3"/>
          <p:cNvSpPr/>
          <p:nvPr/>
        </p:nvSpPr>
        <p:spPr>
          <a:xfrm>
            <a:off x="442969" y="2711060"/>
            <a:ext cx="761989" cy="942567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869" y="3661070"/>
            <a:ext cx="565052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 fontAlgn="ctr"/>
            <a:r>
              <a:rPr sz="650" spc="-5" dirty="0" err="1">
                <a:solidFill>
                  <a:srgbClr val="92D0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Kamilia</a:t>
            </a:r>
            <a:r>
              <a:rPr lang="fr-FR" sz="650" spc="-5" dirty="0">
                <a:solidFill>
                  <a:srgbClr val="92D0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50" spc="-60" dirty="0">
                <a:solidFill>
                  <a:srgbClr val="92D0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650" spc="-60" dirty="0">
                <a:solidFill>
                  <a:srgbClr val="92D0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650" spc="-5" dirty="0">
                <a:solidFill>
                  <a:srgbClr val="92D0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fr-FR" sz="650" spc="-5" dirty="0">
                <a:solidFill>
                  <a:srgbClr val="92D0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650" spc="-5" dirty="0">
                <a:solidFill>
                  <a:srgbClr val="92D0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</a:t>
            </a:r>
            <a:endParaRPr lang="fr-FR" sz="650" spc="-5" dirty="0">
              <a:solidFill>
                <a:srgbClr val="92D0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5080" algn="ctr" fontAlgn="ctr"/>
            <a:r>
              <a:rPr sz="650" spc="-5" dirty="0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MCF</a:t>
            </a:r>
            <a:endParaRPr sz="6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>
            <a:spLocks/>
          </p:cNvSpPr>
          <p:nvPr/>
        </p:nvSpPr>
        <p:spPr>
          <a:xfrm>
            <a:off x="1689611" y="2713168"/>
            <a:ext cx="750751" cy="940459"/>
          </a:xfrm>
          <a:prstGeom prst="rect">
            <a:avLst/>
          </a:prstGeom>
          <a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65968" y="3621636"/>
            <a:ext cx="1178448" cy="239168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algn="ctr" fontAlgn="ctr"/>
            <a:r>
              <a:rPr sz="650" spc="-5" dirty="0">
                <a:solidFill>
                  <a:srgbClr val="92D0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Farid</a:t>
            </a:r>
            <a:r>
              <a:rPr sz="650" spc="-15" dirty="0">
                <a:solidFill>
                  <a:srgbClr val="92D0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50" spc="-5" dirty="0">
                <a:solidFill>
                  <a:srgbClr val="92D0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BENBOUDJEMA</a:t>
            </a:r>
            <a:endParaRPr lang="fr-FR" sz="6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5080" algn="ctr" fontAlgn="ctr"/>
            <a:r>
              <a:rPr sz="650" spc="-5" dirty="0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PU, mention GC Upsay, M2 ECD</a:t>
            </a:r>
          </a:p>
        </p:txBody>
      </p:sp>
      <p:sp>
        <p:nvSpPr>
          <p:cNvPr id="7" name="object 7"/>
          <p:cNvSpPr/>
          <p:nvPr/>
        </p:nvSpPr>
        <p:spPr>
          <a:xfrm>
            <a:off x="2929031" y="2721853"/>
            <a:ext cx="786384" cy="931774"/>
          </a:xfrm>
          <a:prstGeom prst="rect">
            <a:avLst/>
          </a:prstGeom>
          <a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91390" y="3644527"/>
            <a:ext cx="636905" cy="229422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ctr" fontAlgn="ctr"/>
            <a:r>
              <a:rPr sz="650" spc="-5" dirty="0">
                <a:solidFill>
                  <a:srgbClr val="92D0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Rachid</a:t>
            </a:r>
            <a:r>
              <a:rPr sz="650" spc="-55" dirty="0">
                <a:solidFill>
                  <a:srgbClr val="92D0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650" spc="-55" dirty="0">
                <a:solidFill>
                  <a:srgbClr val="92D0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50" spc="-5" dirty="0">
                <a:solidFill>
                  <a:srgbClr val="92D0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BENNACER</a:t>
            </a:r>
            <a:endParaRPr lang="fr-FR" sz="650" spc="-5" dirty="0">
              <a:solidFill>
                <a:srgbClr val="92D0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5080" algn="ctr" fontAlgn="ctr"/>
            <a:r>
              <a:rPr sz="650" spc="-5" dirty="0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</a:t>
            </a:r>
          </a:p>
        </p:txBody>
      </p:sp>
      <p:sp>
        <p:nvSpPr>
          <p:cNvPr id="9" name="object 9"/>
          <p:cNvSpPr/>
          <p:nvPr/>
        </p:nvSpPr>
        <p:spPr>
          <a:xfrm>
            <a:off x="4216545" y="2711158"/>
            <a:ext cx="749944" cy="942469"/>
          </a:xfrm>
          <a:prstGeom prst="rect">
            <a:avLst/>
          </a:prstGeom>
          <a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57348" y="3652798"/>
            <a:ext cx="1215321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 fontAlgn="ctr"/>
            <a:r>
              <a:rPr sz="650" spc="-5" dirty="0">
                <a:solidFill>
                  <a:srgbClr val="92D0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Alexandra BOURDOT </a:t>
            </a:r>
            <a:endParaRPr lang="fr-FR" sz="650" spc="-5" dirty="0">
              <a:solidFill>
                <a:srgbClr val="92D0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5080" algn="ctr" fontAlgn="ctr"/>
            <a:r>
              <a:rPr sz="650" spc="-5" dirty="0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MCF, </a:t>
            </a:r>
            <a:r>
              <a:rPr sz="650" spc="-5" dirty="0" err="1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</a:t>
            </a:r>
            <a:r>
              <a:rPr sz="650" spc="-25" dirty="0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50" spc="-5" dirty="0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sz="6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53133" y="2709312"/>
            <a:ext cx="749037" cy="944315"/>
          </a:xfrm>
          <a:prstGeom prst="rect">
            <a:avLst/>
          </a:prstGeom>
          <a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453133" y="3661070"/>
            <a:ext cx="75057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 fontAlgn="ctr"/>
            <a:r>
              <a:rPr sz="650" spc="-5" dirty="0">
                <a:solidFill>
                  <a:srgbClr val="92D0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Clotilde</a:t>
            </a:r>
            <a:r>
              <a:rPr sz="650" spc="-50" dirty="0">
                <a:solidFill>
                  <a:srgbClr val="92D0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650" spc="-50" dirty="0">
                <a:solidFill>
                  <a:srgbClr val="92D0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50" spc="-5" dirty="0">
                <a:solidFill>
                  <a:srgbClr val="92D0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CHAMBREUIL</a:t>
            </a:r>
            <a:endParaRPr lang="fr-FR" sz="650" spc="-5" dirty="0">
              <a:solidFill>
                <a:srgbClr val="92D0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5080" algn="ctr" fontAlgn="ctr"/>
            <a:r>
              <a:rPr sz="650" spc="-5" dirty="0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ATER</a:t>
            </a:r>
            <a:endParaRPr sz="6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55796" y="2713319"/>
            <a:ext cx="777770" cy="940308"/>
          </a:xfrm>
          <a:prstGeom prst="rect">
            <a:avLst/>
          </a:prstGeom>
          <a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540338" y="3629651"/>
            <a:ext cx="1008686" cy="22313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ctr" fontAlgn="ctr"/>
            <a:r>
              <a:rPr sz="650" spc="-5" dirty="0">
                <a:solidFill>
                  <a:srgbClr val="92D0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Cédric CHEVEAUX</a:t>
            </a:r>
            <a:endParaRPr lang="fr-FR" sz="650" spc="-5" dirty="0">
              <a:solidFill>
                <a:srgbClr val="92D0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5080" algn="ctr" fontAlgn="ctr"/>
            <a:r>
              <a:rPr lang="fr-FR" sz="650" spc="-5" dirty="0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Responsable</a:t>
            </a:r>
            <a:r>
              <a:rPr lang="fr-FR" sz="650" spc="-20" dirty="0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650" spc="-5" dirty="0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informatique</a:t>
            </a:r>
            <a:endParaRPr lang="fr-FR" sz="6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16290" y="4034089"/>
            <a:ext cx="736150" cy="1007425"/>
          </a:xfrm>
          <a:prstGeom prst="rect">
            <a:avLst/>
          </a:prstGeom>
          <a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30184" y="5028665"/>
            <a:ext cx="1311773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 fontAlgn="ctr"/>
            <a:r>
              <a:rPr sz="650" spc="-5" dirty="0">
                <a:solidFill>
                  <a:srgbClr val="92D0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Caroline DE</a:t>
            </a:r>
            <a:r>
              <a:rPr sz="650" spc="-65" dirty="0">
                <a:solidFill>
                  <a:srgbClr val="92D0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50" spc="-5" dirty="0">
                <a:solidFill>
                  <a:srgbClr val="92D0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 </a:t>
            </a:r>
            <a:endParaRPr lang="fr-FR" sz="650" spc="-5" dirty="0">
              <a:solidFill>
                <a:srgbClr val="92D0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5080" algn="ctr" fontAlgn="ctr"/>
            <a:r>
              <a:rPr sz="650" spc="-5" dirty="0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PRAG</a:t>
            </a:r>
            <a:r>
              <a:rPr lang="fr-FR" sz="650" spc="-5" dirty="0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LDD3 SPI SAPHIRE</a:t>
            </a:r>
            <a:endParaRPr sz="6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14316" y="4034090"/>
            <a:ext cx="806995" cy="1007424"/>
          </a:xfrm>
          <a:prstGeom prst="rect">
            <a:avLst/>
          </a:prstGeom>
          <a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232961" y="5028665"/>
            <a:ext cx="73152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 fontAlgn="ctr"/>
            <a:r>
              <a:rPr sz="650" spc="-5" dirty="0" err="1">
                <a:solidFill>
                  <a:srgbClr val="92D0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Rodrigue</a:t>
            </a:r>
            <a:r>
              <a:rPr sz="650" spc="-60" dirty="0">
                <a:solidFill>
                  <a:srgbClr val="92D0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650" spc="-60" dirty="0">
                <a:solidFill>
                  <a:srgbClr val="92D0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50" spc="-5" dirty="0">
                <a:solidFill>
                  <a:srgbClr val="92D0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DESMORAT</a:t>
            </a:r>
            <a:endParaRPr lang="fr-FR" sz="650" spc="-5" dirty="0">
              <a:solidFill>
                <a:srgbClr val="92D0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5080" algn="ctr" fontAlgn="ctr"/>
            <a:r>
              <a:rPr sz="650" spc="-5" dirty="0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</a:t>
            </a:r>
            <a:endParaRPr sz="6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41940" y="4033808"/>
            <a:ext cx="761989" cy="1007706"/>
          </a:xfrm>
          <a:prstGeom prst="rect">
            <a:avLst/>
          </a:prstGeom>
          <a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harpenSoften amoun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613162" y="5028665"/>
            <a:ext cx="59880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 fontAlgn="ctr"/>
            <a:r>
              <a:rPr sz="650" spc="-5" dirty="0">
                <a:solidFill>
                  <a:srgbClr val="92D0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Clément</a:t>
            </a:r>
            <a:r>
              <a:rPr sz="650" spc="-60" dirty="0">
                <a:solidFill>
                  <a:srgbClr val="92D0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50" spc="-5" dirty="0">
                <a:solidFill>
                  <a:srgbClr val="92D0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DESODT </a:t>
            </a:r>
            <a:endParaRPr lang="fr-FR" sz="650" spc="-5" dirty="0">
              <a:solidFill>
                <a:srgbClr val="92D0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5080" algn="ctr" fontAlgn="ctr"/>
            <a:r>
              <a:rPr sz="650" spc="-5" dirty="0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PRAG, M2 FESUP</a:t>
            </a:r>
          </a:p>
        </p:txBody>
      </p:sp>
      <p:sp>
        <p:nvSpPr>
          <p:cNvPr id="21" name="object 21"/>
          <p:cNvSpPr/>
          <p:nvPr/>
        </p:nvSpPr>
        <p:spPr>
          <a:xfrm>
            <a:off x="4803595" y="4045595"/>
            <a:ext cx="790194" cy="995919"/>
          </a:xfrm>
          <a:prstGeom prst="rect">
            <a:avLst/>
          </a:prstGeom>
          <a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harpenSoften amount="100000"/>
                      </a14:imgEffect>
                      <a14:imgEffect>
                        <a14:brightnessContrast bright="12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34589" y="1286486"/>
            <a:ext cx="739899" cy="953772"/>
          </a:xfrm>
          <a:prstGeom prst="rect">
            <a:avLst/>
          </a:prstGeom>
          <a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harpenSoften amoun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70162" y="1274421"/>
            <a:ext cx="749037" cy="977798"/>
          </a:xfrm>
          <a:prstGeom prst="rect">
            <a:avLst/>
          </a:prstGeom>
          <a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sharpenSoften amoun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24251" y="4098276"/>
            <a:ext cx="769276" cy="943238"/>
          </a:xfrm>
          <a:prstGeom prst="rect">
            <a:avLst/>
          </a:prstGeom>
          <a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sharpenSoften amoun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17299" y="5472604"/>
            <a:ext cx="750145" cy="963363"/>
          </a:xfrm>
          <a:prstGeom prst="rect">
            <a:avLst/>
          </a:prstGeom>
          <a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sharpenSoften amoun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4845377" y="1286383"/>
            <a:ext cx="753896" cy="953979"/>
          </a:xfrm>
          <a:prstGeom prst="rect">
            <a:avLst/>
          </a:prstGeom>
          <a:blipFill>
            <a:blip r:embed="rId30" cstate="print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sharpenSoften amoun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573010" y="2241193"/>
            <a:ext cx="1298631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 fontAlgn="ctr"/>
            <a:r>
              <a:rPr sz="650" spc="-5" dirty="0">
                <a:solidFill>
                  <a:srgbClr val="92D0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Guillaume LE GUERN</a:t>
            </a:r>
            <a:endParaRPr lang="fr-FR" sz="650" spc="-5" dirty="0">
              <a:solidFill>
                <a:srgbClr val="92D0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5080" algn="ctr" fontAlgn="ctr"/>
            <a:r>
              <a:rPr sz="650" spc="-5" dirty="0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PRAG, </a:t>
            </a:r>
            <a:r>
              <a:rPr sz="650" spc="-10" dirty="0" err="1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</a:t>
            </a:r>
            <a:r>
              <a:rPr lang="fr-FR" sz="650" spc="-10" dirty="0" err="1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fr-FR" sz="650" spc="-10" dirty="0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sz="650" spc="-10" dirty="0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50" spc="-10" dirty="0" err="1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</a:t>
            </a:r>
            <a:r>
              <a:rPr lang="fr-FR" sz="650" spc="-10" dirty="0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Études</a:t>
            </a:r>
            <a:r>
              <a:rPr sz="650" spc="-5" dirty="0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fr-FR" sz="6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50" spc="-5" dirty="0" err="1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</a:t>
            </a:r>
            <a:r>
              <a:rPr sz="650" spc="-10" dirty="0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50" spc="-5" dirty="0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sz="6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269605" y="5501171"/>
            <a:ext cx="750751" cy="934796"/>
          </a:xfrm>
          <a:prstGeom prst="rect">
            <a:avLst/>
          </a:prstGeom>
          <a:blipFill>
            <a:blip r:embed="rId32" cstate="print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sharpenSoften amoun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344250" y="6453346"/>
            <a:ext cx="56832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 fontAlgn="ctr"/>
            <a:r>
              <a:rPr sz="650" spc="-5" dirty="0">
                <a:solidFill>
                  <a:srgbClr val="92D0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Flavien</a:t>
            </a:r>
            <a:r>
              <a:rPr sz="650" spc="-60" dirty="0">
                <a:solidFill>
                  <a:srgbClr val="92D0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50" spc="-5" dirty="0">
                <a:solidFill>
                  <a:srgbClr val="92D0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LOISEAU </a:t>
            </a:r>
            <a:endParaRPr lang="fr-FR" sz="650" spc="-5" dirty="0">
              <a:solidFill>
                <a:srgbClr val="92D0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5080" algn="ctr" fontAlgn="ctr"/>
            <a:r>
              <a:rPr sz="650" spc="-5" dirty="0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</a:t>
            </a:r>
            <a:endParaRPr sz="6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522517" y="5481419"/>
            <a:ext cx="776904" cy="954548"/>
          </a:xfrm>
          <a:prstGeom prst="rect">
            <a:avLst/>
          </a:prstGeom>
          <a:blipFill>
            <a:blip r:embed="rId34" cstate="print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sharpenSoften amoun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483317" y="6448217"/>
            <a:ext cx="906780" cy="22313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ctr" fontAlgn="ctr"/>
            <a:r>
              <a:rPr sz="650" spc="-5" dirty="0">
                <a:solidFill>
                  <a:srgbClr val="92D0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Camille</a:t>
            </a:r>
            <a:r>
              <a:rPr sz="650" spc="-55" dirty="0">
                <a:solidFill>
                  <a:srgbClr val="92D0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50" spc="-5" dirty="0">
                <a:solidFill>
                  <a:srgbClr val="92D0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MARTIN‐CAVAILLE </a:t>
            </a:r>
            <a:endParaRPr lang="fr-FR" sz="650" spc="-5" dirty="0">
              <a:solidFill>
                <a:srgbClr val="92D0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5080" algn="ctr" fontAlgn="ctr"/>
            <a:r>
              <a:rPr sz="650" spc="-5" dirty="0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</a:t>
            </a:r>
            <a:endParaRPr sz="6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801582" y="5481419"/>
            <a:ext cx="742175" cy="954548"/>
          </a:xfrm>
          <a:prstGeom prst="rect">
            <a:avLst/>
          </a:prstGeom>
          <a:blipFill>
            <a:blip r:embed="rId36" cstate="print">
              <a:extLst>
                <a:ext uri="{BEBA8EAE-BF5A-486C-A8C5-ECC9F3942E4B}">
                  <a14:imgProps xmlns:a14="http://schemas.microsoft.com/office/drawing/2010/main">
                    <a14:imgLayer r:embed="rId37">
                      <a14:imgEffect>
                        <a14:sharpenSoften amoun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621963" y="6430832"/>
            <a:ext cx="1076463" cy="22313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ctr" fontAlgn="ctr"/>
            <a:r>
              <a:rPr sz="650" spc="-5" dirty="0">
                <a:solidFill>
                  <a:srgbClr val="92D0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Cécile OILIVER‐ </a:t>
            </a:r>
            <a:r>
              <a:rPr sz="650" spc="-10" dirty="0">
                <a:solidFill>
                  <a:srgbClr val="92D0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LEBLOND</a:t>
            </a:r>
            <a:r>
              <a:rPr sz="650" spc="-40" dirty="0">
                <a:solidFill>
                  <a:srgbClr val="92D0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650" spc="-40" dirty="0">
              <a:solidFill>
                <a:srgbClr val="92D0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5080" algn="ctr" fontAlgn="ctr"/>
            <a:r>
              <a:rPr sz="650" spc="-10" dirty="0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</a:t>
            </a:r>
            <a:r>
              <a:rPr lang="fr-FR" sz="650" spc="-10" dirty="0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sz="650" spc="-10" dirty="0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fr-FR" sz="650" spc="-10" dirty="0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50" spc="-10" dirty="0" err="1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Diplôme</a:t>
            </a:r>
            <a:r>
              <a:rPr sz="650" spc="-10" dirty="0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650" spc="-20" dirty="0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50" spc="-10" dirty="0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M1</a:t>
            </a:r>
            <a:endParaRPr sz="6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570588" y="5476440"/>
            <a:ext cx="760984" cy="959527"/>
          </a:xfrm>
          <a:prstGeom prst="rect">
            <a:avLst/>
          </a:prstGeom>
          <a:blipFill>
            <a:blip r:embed="rId38" cstate="print">
              <a:extLst>
                <a:ext uri="{BEBA8EAE-BF5A-486C-A8C5-ECC9F3942E4B}">
                  <a14:imgProps xmlns:a14="http://schemas.microsoft.com/office/drawing/2010/main">
                    <a14:imgLayer r:embed="rId39">
                      <a14:imgEffect>
                        <a14:sharpenSoften amoun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615715" y="6453345"/>
            <a:ext cx="66675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 fontAlgn="ctr"/>
            <a:r>
              <a:rPr sz="650" spc="-5" dirty="0">
                <a:solidFill>
                  <a:srgbClr val="92D0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Laeticia SZTURYCZ </a:t>
            </a:r>
            <a:endParaRPr lang="fr-FR" sz="650" spc="-5" dirty="0">
              <a:solidFill>
                <a:srgbClr val="92D0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5080" algn="ctr" fontAlgn="ctr"/>
            <a:r>
              <a:rPr sz="650" spc="-5" dirty="0" err="1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Adjointe</a:t>
            </a:r>
            <a:r>
              <a:rPr sz="650" spc="-40" dirty="0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50" spc="-5" dirty="0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technique</a:t>
            </a:r>
            <a:endParaRPr sz="6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045918" y="5508222"/>
            <a:ext cx="801271" cy="927745"/>
          </a:xfrm>
          <a:prstGeom prst="rect">
            <a:avLst/>
          </a:prstGeom>
          <a:blipFill>
            <a:blip r:embed="rId40" cstate="print">
              <a:extLst>
                <a:ext uri="{BEBA8EAE-BF5A-486C-A8C5-ECC9F3942E4B}">
                  <a14:imgProps xmlns:a14="http://schemas.microsoft.com/office/drawing/2010/main">
                    <a14:imgLayer r:embed="rId41">
                      <a14:imgEffect>
                        <a14:sharpenSoften amoun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975756" y="6441091"/>
            <a:ext cx="94159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 fontAlgn="ctr"/>
            <a:r>
              <a:rPr sz="650" spc="-5" dirty="0">
                <a:solidFill>
                  <a:srgbClr val="92D0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Olivier RATEAU </a:t>
            </a:r>
            <a:endParaRPr lang="fr-FR" sz="650" spc="-5" dirty="0">
              <a:solidFill>
                <a:srgbClr val="92D0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5080" algn="ctr" fontAlgn="ctr"/>
            <a:r>
              <a:rPr sz="650" spc="-5" dirty="0" err="1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Technicien</a:t>
            </a:r>
            <a:r>
              <a:rPr sz="650" spc="-5" dirty="0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SST,</a:t>
            </a:r>
            <a:r>
              <a:rPr sz="650" spc="-55" dirty="0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50" spc="-10" dirty="0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</a:t>
            </a:r>
            <a:endParaRPr sz="6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349350" y="5476440"/>
            <a:ext cx="719078" cy="959527"/>
          </a:xfrm>
          <a:prstGeom prst="rect">
            <a:avLst/>
          </a:prstGeom>
          <a:blipFill>
            <a:blip r:embed="rId42" cstate="print">
              <a:extLst>
                <a:ext uri="{BEBA8EAE-BF5A-486C-A8C5-ECC9F3942E4B}">
                  <a14:imgProps xmlns:a14="http://schemas.microsoft.com/office/drawing/2010/main">
                    <a14:imgLayer r:embed="rId43">
                      <a14:imgEffect>
                        <a14:sharpenSoften amoun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3871" y="1234554"/>
            <a:ext cx="10005060" cy="5989320"/>
          </a:xfrm>
          <a:custGeom>
            <a:avLst/>
            <a:gdLst/>
            <a:ahLst/>
            <a:cxnLst/>
            <a:rect l="l" t="t" r="r" b="b"/>
            <a:pathLst>
              <a:path w="10005060" h="5989320">
                <a:moveTo>
                  <a:pt x="10005060" y="5987034"/>
                </a:moveTo>
                <a:lnTo>
                  <a:pt x="10005060" y="2286"/>
                </a:lnTo>
                <a:lnTo>
                  <a:pt x="10002774" y="0"/>
                </a:lnTo>
                <a:lnTo>
                  <a:pt x="2285" y="0"/>
                </a:lnTo>
                <a:lnTo>
                  <a:pt x="0" y="2286"/>
                </a:lnTo>
                <a:lnTo>
                  <a:pt x="0" y="5987034"/>
                </a:lnTo>
                <a:lnTo>
                  <a:pt x="2286" y="5989320"/>
                </a:lnTo>
                <a:lnTo>
                  <a:pt x="5333" y="5989320"/>
                </a:lnTo>
                <a:lnTo>
                  <a:pt x="5334" y="10668"/>
                </a:lnTo>
                <a:lnTo>
                  <a:pt x="9906" y="5334"/>
                </a:lnTo>
                <a:lnTo>
                  <a:pt x="9905" y="10668"/>
                </a:lnTo>
                <a:lnTo>
                  <a:pt x="9995153" y="10668"/>
                </a:lnTo>
                <a:lnTo>
                  <a:pt x="9995153" y="5333"/>
                </a:lnTo>
                <a:lnTo>
                  <a:pt x="9999726" y="10668"/>
                </a:lnTo>
                <a:lnTo>
                  <a:pt x="9999726" y="5989320"/>
                </a:lnTo>
                <a:lnTo>
                  <a:pt x="10002774" y="5989320"/>
                </a:lnTo>
                <a:lnTo>
                  <a:pt x="10005060" y="5987034"/>
                </a:lnTo>
                <a:close/>
              </a:path>
              <a:path w="10005060" h="5989320">
                <a:moveTo>
                  <a:pt x="9906" y="10668"/>
                </a:moveTo>
                <a:lnTo>
                  <a:pt x="9906" y="5334"/>
                </a:lnTo>
                <a:lnTo>
                  <a:pt x="5334" y="10668"/>
                </a:lnTo>
                <a:lnTo>
                  <a:pt x="9906" y="10668"/>
                </a:lnTo>
                <a:close/>
              </a:path>
              <a:path w="10005060" h="5989320">
                <a:moveTo>
                  <a:pt x="9906" y="5978652"/>
                </a:moveTo>
                <a:lnTo>
                  <a:pt x="9906" y="10668"/>
                </a:lnTo>
                <a:lnTo>
                  <a:pt x="5334" y="10668"/>
                </a:lnTo>
                <a:lnTo>
                  <a:pt x="5334" y="5978652"/>
                </a:lnTo>
                <a:lnTo>
                  <a:pt x="9906" y="5978652"/>
                </a:lnTo>
                <a:close/>
              </a:path>
              <a:path w="10005060" h="5989320">
                <a:moveTo>
                  <a:pt x="9999726" y="5978652"/>
                </a:moveTo>
                <a:lnTo>
                  <a:pt x="5334" y="5978652"/>
                </a:lnTo>
                <a:lnTo>
                  <a:pt x="9906" y="5983986"/>
                </a:lnTo>
                <a:lnTo>
                  <a:pt x="9906" y="5989320"/>
                </a:lnTo>
                <a:lnTo>
                  <a:pt x="9995153" y="5989320"/>
                </a:lnTo>
                <a:lnTo>
                  <a:pt x="9995153" y="5983986"/>
                </a:lnTo>
                <a:lnTo>
                  <a:pt x="9999726" y="5978652"/>
                </a:lnTo>
                <a:close/>
              </a:path>
              <a:path w="10005060" h="5989320">
                <a:moveTo>
                  <a:pt x="9906" y="5989320"/>
                </a:moveTo>
                <a:lnTo>
                  <a:pt x="9906" y="5983986"/>
                </a:lnTo>
                <a:lnTo>
                  <a:pt x="5334" y="5978652"/>
                </a:lnTo>
                <a:lnTo>
                  <a:pt x="5333" y="5989320"/>
                </a:lnTo>
                <a:lnTo>
                  <a:pt x="9906" y="5989320"/>
                </a:lnTo>
                <a:close/>
              </a:path>
              <a:path w="10005060" h="5989320">
                <a:moveTo>
                  <a:pt x="9999726" y="10668"/>
                </a:moveTo>
                <a:lnTo>
                  <a:pt x="9995153" y="5333"/>
                </a:lnTo>
                <a:lnTo>
                  <a:pt x="9995153" y="10668"/>
                </a:lnTo>
                <a:lnTo>
                  <a:pt x="9999726" y="10668"/>
                </a:lnTo>
                <a:close/>
              </a:path>
              <a:path w="10005060" h="5989320">
                <a:moveTo>
                  <a:pt x="9999726" y="5978652"/>
                </a:moveTo>
                <a:lnTo>
                  <a:pt x="9999726" y="10668"/>
                </a:lnTo>
                <a:lnTo>
                  <a:pt x="9995153" y="10668"/>
                </a:lnTo>
                <a:lnTo>
                  <a:pt x="9995153" y="5978652"/>
                </a:lnTo>
                <a:lnTo>
                  <a:pt x="9999726" y="5978652"/>
                </a:lnTo>
                <a:close/>
              </a:path>
              <a:path w="10005060" h="5989320">
                <a:moveTo>
                  <a:pt x="9999726" y="5989320"/>
                </a:moveTo>
                <a:lnTo>
                  <a:pt x="9999726" y="5978652"/>
                </a:lnTo>
                <a:lnTo>
                  <a:pt x="9995153" y="5983986"/>
                </a:lnTo>
                <a:lnTo>
                  <a:pt x="9995153" y="5989320"/>
                </a:lnTo>
                <a:lnTo>
                  <a:pt x="9999726" y="598932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9115691" y="6577583"/>
            <a:ext cx="1577340" cy="90068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508" y="6804659"/>
            <a:ext cx="1517903" cy="55397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sharpenSoften amount="100000"/>
                    </a14:imgEffect>
                    <a14:imgEffect>
                      <a14:brightnessContrast bright="3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13472" y="2720691"/>
            <a:ext cx="749112" cy="932936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48" cstate="print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629" y="2711281"/>
            <a:ext cx="748521" cy="942346"/>
          </a:xfrm>
          <a:prstGeom prst="rect">
            <a:avLst/>
          </a:prstGeom>
        </p:spPr>
      </p:pic>
      <p:sp>
        <p:nvSpPr>
          <p:cNvPr id="45" name="ZoneTexte 44"/>
          <p:cNvSpPr txBox="1"/>
          <p:nvPr/>
        </p:nvSpPr>
        <p:spPr>
          <a:xfrm>
            <a:off x="8978696" y="3624508"/>
            <a:ext cx="88429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fr-FR" sz="65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Louis COLLIN</a:t>
            </a:r>
          </a:p>
          <a:p>
            <a:pPr algn="ctr" fontAlgn="ctr"/>
            <a:r>
              <a:rPr lang="fr-FR" sz="65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</a:t>
            </a: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50" cstate="print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254" y="4034003"/>
            <a:ext cx="743935" cy="1007511"/>
          </a:xfrm>
          <a:prstGeom prst="rect">
            <a:avLst/>
          </a:prstGeom>
        </p:spPr>
      </p:pic>
      <p:sp>
        <p:nvSpPr>
          <p:cNvPr id="47" name="ZoneTexte 46"/>
          <p:cNvSpPr txBox="1"/>
          <p:nvPr/>
        </p:nvSpPr>
        <p:spPr>
          <a:xfrm>
            <a:off x="6056031" y="5012190"/>
            <a:ext cx="78098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fr-FR" sz="65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Rémi HAUSTRATE</a:t>
            </a:r>
          </a:p>
          <a:p>
            <a:pPr algn="ctr" fontAlgn="ctr"/>
            <a:r>
              <a:rPr lang="fr-FR" sz="65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7989903" y="3624508"/>
            <a:ext cx="6258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fr-FR" sz="65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Léa COCO</a:t>
            </a:r>
          </a:p>
          <a:p>
            <a:pPr algn="ctr" fontAlgn="ctr"/>
            <a:r>
              <a:rPr lang="fr-FR" sz="65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Gestionnaire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4585477" y="5012190"/>
            <a:ext cx="121732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fr-FR" sz="65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Amélie FAU </a:t>
            </a:r>
          </a:p>
          <a:p>
            <a:pPr algn="ctr" fontAlgn="ctr"/>
            <a:r>
              <a:rPr lang="fr-FR" sz="65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MCF, 4</a:t>
            </a:r>
            <a:r>
              <a:rPr lang="fr-FR" sz="650" baseline="30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65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année et M2 externes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2740574" y="2215334"/>
            <a:ext cx="13279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fr-FR" sz="65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Fabrice GATUINGT</a:t>
            </a:r>
          </a:p>
          <a:p>
            <a:pPr algn="ctr" fontAlgn="ctr"/>
            <a:r>
              <a:rPr lang="fr-FR" sz="65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PU, Directeur DER, Direct. Adj. GS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6431160" y="2208919"/>
            <a:ext cx="13227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fr-FR" sz="65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Cédric GIRY </a:t>
            </a:r>
          </a:p>
          <a:p>
            <a:pPr algn="ctr" fontAlgn="ctr"/>
            <a:r>
              <a:rPr lang="fr-FR" sz="65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MCF, </a:t>
            </a:r>
            <a:r>
              <a:rPr lang="fr-FR" sz="650" spc="-10" dirty="0">
                <a:solidFill>
                  <a:srgbClr val="0058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Direct. Adj. Recherche, </a:t>
            </a:r>
            <a:r>
              <a:rPr lang="fr-FR" sz="65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ARPE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7034589" y="5012190"/>
            <a:ext cx="13485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fr-FR" sz="65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Guillaume HERVE SECOURGEON</a:t>
            </a:r>
          </a:p>
          <a:p>
            <a:pPr algn="ctr" fontAlgn="ctr"/>
            <a:r>
              <a:rPr lang="fr-FR" sz="65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881629" y="6404869"/>
            <a:ext cx="10494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763" algn="ctr" fontAlgn="ctr"/>
            <a:r>
              <a:rPr lang="fr-FR" sz="650" dirty="0" err="1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Tulio</a:t>
            </a:r>
            <a:r>
              <a:rPr lang="fr-FR" sz="65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HONORIO DE FARIA </a:t>
            </a:r>
          </a:p>
          <a:p>
            <a:pPr indent="4763" algn="ctr" fontAlgn="ctr"/>
            <a:r>
              <a:rPr lang="fr-FR" sz="65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MCF, M2R TC+MAISES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7300609" y="6404869"/>
            <a:ext cx="81496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fr-FR" sz="65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Héloïse ROSTAGNI</a:t>
            </a:r>
          </a:p>
          <a:p>
            <a:pPr algn="ctr" fontAlgn="ctr"/>
            <a:r>
              <a:rPr lang="fr-FR" sz="65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</a:t>
            </a: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52">
            <a:extLst>
              <a:ext uri="{BEBA8EAE-BF5A-486C-A8C5-ECC9F3942E4B}">
                <a14:imgProps xmlns:a14="http://schemas.microsoft.com/office/drawing/2010/main">
                  <a14:imgLayer r:embed="rId5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588" y="4034090"/>
            <a:ext cx="760984" cy="1007424"/>
          </a:xfrm>
          <a:prstGeom prst="rect">
            <a:avLst/>
          </a:prstGeom>
        </p:spPr>
      </p:pic>
      <p:sp>
        <p:nvSpPr>
          <p:cNvPr id="55" name="ZoneTexte 54"/>
          <p:cNvSpPr txBox="1"/>
          <p:nvPr/>
        </p:nvSpPr>
        <p:spPr>
          <a:xfrm>
            <a:off x="8505551" y="5001104"/>
            <a:ext cx="84862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fr-FR" sz="65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Raphaël LECLERCQ </a:t>
            </a:r>
          </a:p>
          <a:p>
            <a:pPr algn="ctr" fontAlgn="ctr"/>
            <a:r>
              <a:rPr lang="fr-FR" sz="65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 AT, référent 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158</Words>
  <Application>Microsoft Office PowerPoint</Application>
  <PresentationFormat>Personnalisé</PresentationFormat>
  <Paragraphs>51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DER GENIE CIVIL ET ENVIRONNEMENT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Trombinoscope_DER_GC_2021_2022</dc:title>
  <dc:creator>mdiomand</dc:creator>
  <cp:lastModifiedBy>Lea COCO</cp:lastModifiedBy>
  <cp:revision>32</cp:revision>
  <dcterms:created xsi:type="dcterms:W3CDTF">2023-02-03T13:27:52Z</dcterms:created>
  <dcterms:modified xsi:type="dcterms:W3CDTF">2023-03-20T10:00:43Z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2022-02-17T00:00:00Z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2023-02-03T00:00:00Z</vt:filetime>
  </property>
</Properties>
</file>